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BM Plex Sans Medium"/>
      <p:regular r:id="rId15"/>
    </p:embeddedFont>
    <p:embeddedFont>
      <p:font typeface="IBM Plex Sans Medium"/>
      <p:regular r:id="rId16"/>
    </p:embeddedFont>
    <p:embeddedFont>
      <p:font typeface="IBM Plex Sans Medium"/>
      <p:regular r:id="rId17"/>
    </p:embeddedFont>
    <p:embeddedFont>
      <p:font typeface="IBM Plex Sans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5-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39729"/>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Chiến tranh thương mại Mỹ - Trung dưới thời Trump 2.0</a:t>
            </a:r>
            <a:endParaRPr lang="en-US" sz="4450" dirty="0"/>
          </a:p>
        </p:txBody>
      </p:sp>
      <p:sp>
        <p:nvSpPr>
          <p:cNvPr id="4" name="Text 1"/>
          <p:cNvSpPr/>
          <p:nvPr/>
        </p:nvSpPr>
        <p:spPr>
          <a:xfrm>
            <a:off x="793790" y="3397448"/>
            <a:ext cx="7556421" cy="254031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Chiến tranh thương mại Mỹ - Trung đã trở thành một trong những điểm nóng chính trị và kinh tế toàn cầu, đặc biệt dưới thời Tổng thống Donald Trump. Đợt căng thẳng mới với tên gọi "Trump 2.0" đánh dấu sự gia tăng các biện pháp thuế quan và các hạn chế đầu tư, nhằm bảo vệ ngành công nghiệp trong nước của Mỹ. Bài thuyết trình này phân tích chi tiết các động thái chính, tác động kinh tế lẫn chính trị, cũng như dự báo tương lai của quan hệ kinh tế Mỹ - Trung trong bối cảnh mới.</a:t>
            </a:r>
            <a:endParaRPr lang="en-US" sz="1750" dirty="0"/>
          </a:p>
        </p:txBody>
      </p:sp>
      <p:sp>
        <p:nvSpPr>
          <p:cNvPr id="5" name="Shape 2"/>
          <p:cNvSpPr/>
          <p:nvPr/>
        </p:nvSpPr>
        <p:spPr>
          <a:xfrm>
            <a:off x="793790" y="6209824"/>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6217444"/>
            <a:ext cx="347663" cy="347663"/>
          </a:xfrm>
          <a:prstGeom prst="rect">
            <a:avLst/>
          </a:prstGeom>
        </p:spPr>
      </p:pic>
      <p:sp>
        <p:nvSpPr>
          <p:cNvPr id="7" name="Text 3"/>
          <p:cNvSpPr/>
          <p:nvPr/>
        </p:nvSpPr>
        <p:spPr>
          <a:xfrm>
            <a:off x="1270040" y="6192917"/>
            <a:ext cx="1993821" cy="396835"/>
          </a:xfrm>
          <a:prstGeom prst="rect">
            <a:avLst/>
          </a:prstGeom>
          <a:noFill/>
          <a:ln/>
        </p:spPr>
        <p:txBody>
          <a:bodyPr wrap="none" lIns="0" tIns="0" rIns="0" bIns="0" rtlCol="0" anchor="t"/>
          <a:lstStyle/>
          <a:p>
            <a:pPr algn="l" indent="0" marL="0">
              <a:lnSpc>
                <a:spcPts val="3100"/>
              </a:lnSpc>
              <a:buNone/>
            </a:pPr>
            <a:r>
              <a:rPr lang="en-US" sz="2200" b="1" dirty="0">
                <a:solidFill>
                  <a:srgbClr val="D4D4D1"/>
                </a:solidFill>
                <a:latin typeface="Roboto Bold" pitchFamily="34" charset="0"/>
                <a:ea typeface="Roboto Bold" pitchFamily="34" charset="-122"/>
                <a:cs typeface="Roboto Bold" pitchFamily="34" charset="-120"/>
              </a:rPr>
              <a:t>by Tuấn Anh Hà</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2262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Khung thời gian và các bước leo thang chính</a:t>
            </a:r>
            <a:endParaRPr lang="en-US" sz="4450" dirty="0"/>
          </a:p>
        </p:txBody>
      </p:sp>
      <p:sp>
        <p:nvSpPr>
          <p:cNvPr id="4" name="Shape 1"/>
          <p:cNvSpPr/>
          <p:nvPr/>
        </p:nvSpPr>
        <p:spPr>
          <a:xfrm>
            <a:off x="1048941" y="2780347"/>
            <a:ext cx="30480" cy="4426625"/>
          </a:xfrm>
          <a:prstGeom prst="roundRect">
            <a:avLst>
              <a:gd name="adj" fmla="val 111628"/>
            </a:avLst>
          </a:prstGeom>
          <a:solidFill>
            <a:srgbClr val="61646A"/>
          </a:solidFill>
          <a:ln/>
        </p:spPr>
      </p:sp>
      <p:sp>
        <p:nvSpPr>
          <p:cNvPr id="5" name="Shape 2"/>
          <p:cNvSpPr/>
          <p:nvPr/>
        </p:nvSpPr>
        <p:spPr>
          <a:xfrm>
            <a:off x="1273612" y="3020258"/>
            <a:ext cx="680442" cy="30480"/>
          </a:xfrm>
          <a:prstGeom prst="roundRect">
            <a:avLst>
              <a:gd name="adj" fmla="val 111628"/>
            </a:avLst>
          </a:prstGeom>
          <a:solidFill>
            <a:srgbClr val="61646A"/>
          </a:solidFill>
          <a:ln/>
        </p:spPr>
      </p:sp>
      <p:sp>
        <p:nvSpPr>
          <p:cNvPr id="6" name="Shape 3"/>
          <p:cNvSpPr/>
          <p:nvPr/>
        </p:nvSpPr>
        <p:spPr>
          <a:xfrm>
            <a:off x="793790" y="2780347"/>
            <a:ext cx="510302" cy="510302"/>
          </a:xfrm>
          <a:prstGeom prst="roundRect">
            <a:avLst>
              <a:gd name="adj" fmla="val 6667"/>
            </a:avLst>
          </a:prstGeom>
          <a:solidFill>
            <a:srgbClr val="484B51"/>
          </a:solidFill>
          <a:ln/>
        </p:spPr>
      </p:sp>
      <p:sp>
        <p:nvSpPr>
          <p:cNvPr id="7" name="Text 4"/>
          <p:cNvSpPr/>
          <p:nvPr/>
        </p:nvSpPr>
        <p:spPr>
          <a:xfrm>
            <a:off x="878860" y="282285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8" name="Text 5"/>
          <p:cNvSpPr/>
          <p:nvPr/>
        </p:nvSpPr>
        <p:spPr>
          <a:xfrm>
            <a:off x="2183011" y="285821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Tháng 1-3/2021</a:t>
            </a:r>
            <a:endParaRPr lang="en-US" sz="2200" dirty="0"/>
          </a:p>
        </p:txBody>
      </p:sp>
      <p:sp>
        <p:nvSpPr>
          <p:cNvPr id="9" name="Text 6"/>
          <p:cNvSpPr/>
          <p:nvPr/>
        </p:nvSpPr>
        <p:spPr>
          <a:xfrm>
            <a:off x="2183011" y="3348633"/>
            <a:ext cx="6167199"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Mỹ củng cố áp thuế với sản phẩm Trung Quốc và gia tăng kiểm soát công nghệ.</a:t>
            </a:r>
            <a:endParaRPr lang="en-US" sz="1750" dirty="0"/>
          </a:p>
        </p:txBody>
      </p:sp>
      <p:sp>
        <p:nvSpPr>
          <p:cNvPr id="10" name="Shape 7"/>
          <p:cNvSpPr/>
          <p:nvPr/>
        </p:nvSpPr>
        <p:spPr>
          <a:xfrm>
            <a:off x="1273612" y="4767977"/>
            <a:ext cx="680442" cy="30480"/>
          </a:xfrm>
          <a:prstGeom prst="roundRect">
            <a:avLst>
              <a:gd name="adj" fmla="val 111628"/>
            </a:avLst>
          </a:prstGeom>
          <a:solidFill>
            <a:srgbClr val="61646A"/>
          </a:solidFill>
          <a:ln/>
        </p:spPr>
      </p:sp>
      <p:sp>
        <p:nvSpPr>
          <p:cNvPr id="11" name="Shape 8"/>
          <p:cNvSpPr/>
          <p:nvPr/>
        </p:nvSpPr>
        <p:spPr>
          <a:xfrm>
            <a:off x="793790" y="4528066"/>
            <a:ext cx="510302" cy="510302"/>
          </a:xfrm>
          <a:prstGeom prst="roundRect">
            <a:avLst>
              <a:gd name="adj" fmla="val 6667"/>
            </a:avLst>
          </a:prstGeom>
          <a:solidFill>
            <a:srgbClr val="484B51"/>
          </a:solidFill>
          <a:ln/>
        </p:spPr>
      </p:sp>
      <p:sp>
        <p:nvSpPr>
          <p:cNvPr id="12" name="Text 9"/>
          <p:cNvSpPr/>
          <p:nvPr/>
        </p:nvSpPr>
        <p:spPr>
          <a:xfrm>
            <a:off x="878860" y="4570571"/>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3" name="Text 10"/>
          <p:cNvSpPr/>
          <p:nvPr/>
        </p:nvSpPr>
        <p:spPr>
          <a:xfrm>
            <a:off x="2183011" y="46059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Tháng 6/2021</a:t>
            </a:r>
            <a:endParaRPr lang="en-US" sz="2200" dirty="0"/>
          </a:p>
        </p:txBody>
      </p:sp>
      <p:sp>
        <p:nvSpPr>
          <p:cNvPr id="14" name="Text 11"/>
          <p:cNvSpPr/>
          <p:nvPr/>
        </p:nvSpPr>
        <p:spPr>
          <a:xfrm>
            <a:off x="2183011" y="5096351"/>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Trung Quốc áp biện pháp trả đũa, giới hạn nhập khẩu từ Mỹ.</a:t>
            </a:r>
            <a:endParaRPr lang="en-US" sz="1750" dirty="0"/>
          </a:p>
        </p:txBody>
      </p:sp>
      <p:sp>
        <p:nvSpPr>
          <p:cNvPr id="15" name="Shape 12"/>
          <p:cNvSpPr/>
          <p:nvPr/>
        </p:nvSpPr>
        <p:spPr>
          <a:xfrm>
            <a:off x="1273612" y="6152793"/>
            <a:ext cx="680442" cy="30480"/>
          </a:xfrm>
          <a:prstGeom prst="roundRect">
            <a:avLst>
              <a:gd name="adj" fmla="val 111628"/>
            </a:avLst>
          </a:prstGeom>
          <a:solidFill>
            <a:srgbClr val="61646A"/>
          </a:solidFill>
          <a:ln/>
        </p:spPr>
      </p:sp>
      <p:sp>
        <p:nvSpPr>
          <p:cNvPr id="16" name="Shape 13"/>
          <p:cNvSpPr/>
          <p:nvPr/>
        </p:nvSpPr>
        <p:spPr>
          <a:xfrm>
            <a:off x="793790" y="5912882"/>
            <a:ext cx="510302" cy="510302"/>
          </a:xfrm>
          <a:prstGeom prst="roundRect">
            <a:avLst>
              <a:gd name="adj" fmla="val 6667"/>
            </a:avLst>
          </a:prstGeom>
          <a:solidFill>
            <a:srgbClr val="484B51"/>
          </a:solidFill>
          <a:ln/>
        </p:spPr>
      </p:sp>
      <p:sp>
        <p:nvSpPr>
          <p:cNvPr id="17" name="Text 14"/>
          <p:cNvSpPr/>
          <p:nvPr/>
        </p:nvSpPr>
        <p:spPr>
          <a:xfrm>
            <a:off x="878860" y="5955387"/>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8" name="Text 15"/>
          <p:cNvSpPr/>
          <p:nvPr/>
        </p:nvSpPr>
        <p:spPr>
          <a:xfrm>
            <a:off x="2183011" y="599074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Tháng 12/2021</a:t>
            </a:r>
            <a:endParaRPr lang="en-US" sz="2200" dirty="0"/>
          </a:p>
        </p:txBody>
      </p:sp>
      <p:sp>
        <p:nvSpPr>
          <p:cNvPr id="19" name="Text 16"/>
          <p:cNvSpPr/>
          <p:nvPr/>
        </p:nvSpPr>
        <p:spPr>
          <a:xfrm>
            <a:off x="2183011" y="6481167"/>
            <a:ext cx="6167199"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Các cuộc đàm phán thương mại chính thức bắt đầu, có dấu hiệu xoa dịu căng thẳng.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60151"/>
            <a:ext cx="7470577"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Hoạt động áp thuế và đáp trả</a:t>
            </a:r>
            <a:endParaRPr lang="en-US" sz="4450" dirty="0"/>
          </a:p>
        </p:txBody>
      </p:sp>
      <p:sp>
        <p:nvSpPr>
          <p:cNvPr id="3" name="Text 1"/>
          <p:cNvSpPr/>
          <p:nvPr/>
        </p:nvSpPr>
        <p:spPr>
          <a:xfrm>
            <a:off x="793790" y="3435906"/>
            <a:ext cx="338006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Chiến dịch áp thuế của Mỹ</a:t>
            </a:r>
            <a:endParaRPr lang="en-US" sz="2200" dirty="0"/>
          </a:p>
        </p:txBody>
      </p:sp>
      <p:sp>
        <p:nvSpPr>
          <p:cNvPr id="4" name="Text 2"/>
          <p:cNvSpPr/>
          <p:nvPr/>
        </p:nvSpPr>
        <p:spPr>
          <a:xfrm>
            <a:off x="793790" y="401705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Áp thuế lên 360 tỷ USD hàng nhập khẩu Trung Quốc</a:t>
            </a:r>
            <a:endParaRPr lang="en-US" sz="1750" dirty="0"/>
          </a:p>
        </p:txBody>
      </p:sp>
      <p:sp>
        <p:nvSpPr>
          <p:cNvPr id="5" name="Text 3"/>
          <p:cNvSpPr/>
          <p:nvPr/>
        </p:nvSpPr>
        <p:spPr>
          <a:xfrm>
            <a:off x="793790" y="4459248"/>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Mục tiêu: giảm thâm hụt thương mại, bảo vệ ngành sản xuất nội địa</a:t>
            </a:r>
            <a:endParaRPr lang="en-US" sz="1750" dirty="0"/>
          </a:p>
        </p:txBody>
      </p:sp>
      <p:sp>
        <p:nvSpPr>
          <p:cNvPr id="6" name="Text 4"/>
          <p:cNvSpPr/>
          <p:nvPr/>
        </p:nvSpPr>
        <p:spPr>
          <a:xfrm>
            <a:off x="793790" y="52643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Tăng cường kiểm soát đầu tư công nghệ từ Trung Quốc</a:t>
            </a:r>
            <a:endParaRPr lang="en-US" sz="1750" dirty="0"/>
          </a:p>
        </p:txBody>
      </p:sp>
      <p:sp>
        <p:nvSpPr>
          <p:cNvPr id="7" name="Text 5"/>
          <p:cNvSpPr/>
          <p:nvPr/>
        </p:nvSpPr>
        <p:spPr>
          <a:xfrm>
            <a:off x="7599521" y="3435906"/>
            <a:ext cx="3284577"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Phản ứng của Trung Quốc</a:t>
            </a:r>
            <a:endParaRPr lang="en-US" sz="2200" dirty="0"/>
          </a:p>
        </p:txBody>
      </p:sp>
      <p:sp>
        <p:nvSpPr>
          <p:cNvPr id="8" name="Text 6"/>
          <p:cNvSpPr/>
          <p:nvPr/>
        </p:nvSpPr>
        <p:spPr>
          <a:xfrm>
            <a:off x="7599521" y="401705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Áp thuế trả đũa với sản phẩm nông nghiệp và hàng hóa Mỹ</a:t>
            </a:r>
            <a:endParaRPr lang="en-US" sz="1750" dirty="0"/>
          </a:p>
        </p:txBody>
      </p:sp>
      <p:sp>
        <p:nvSpPr>
          <p:cNvPr id="9" name="Text 7"/>
          <p:cNvSpPr/>
          <p:nvPr/>
        </p:nvSpPr>
        <p:spPr>
          <a:xfrm>
            <a:off x="7599521" y="482215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Tăng cường chính sách tự chủ công nghệ và hỗ trợ doanh nghiệp trong nước</a:t>
            </a:r>
            <a:endParaRPr lang="en-US" sz="1750" dirty="0"/>
          </a:p>
        </p:txBody>
      </p:sp>
      <p:sp>
        <p:nvSpPr>
          <p:cNvPr id="10" name="Text 8"/>
          <p:cNvSpPr/>
          <p:nvPr/>
        </p:nvSpPr>
        <p:spPr>
          <a:xfrm>
            <a:off x="7599521" y="56272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Đẩy mạnh chiến lược các quốc gia mới (Belt and Road)</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44109"/>
            <a:ext cx="6218634"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Tác động kinh tế đến Mỹ</a:t>
            </a:r>
            <a:endParaRPr lang="en-US" sz="4450" dirty="0"/>
          </a:p>
        </p:txBody>
      </p:sp>
      <p:sp>
        <p:nvSpPr>
          <p:cNvPr id="4" name="Shape 1"/>
          <p:cNvSpPr/>
          <p:nvPr/>
        </p:nvSpPr>
        <p:spPr>
          <a:xfrm>
            <a:off x="793790" y="2493050"/>
            <a:ext cx="3664744" cy="2395657"/>
          </a:xfrm>
          <a:prstGeom prst="roundRect">
            <a:avLst>
              <a:gd name="adj" fmla="val 1420"/>
            </a:avLst>
          </a:prstGeom>
          <a:solidFill>
            <a:srgbClr val="484B51"/>
          </a:solidFill>
          <a:ln/>
        </p:spPr>
      </p:sp>
      <p:sp>
        <p:nvSpPr>
          <p:cNvPr id="5" name="Text 2"/>
          <p:cNvSpPr/>
          <p:nvPr/>
        </p:nvSpPr>
        <p:spPr>
          <a:xfrm>
            <a:off x="1020604" y="27198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Ngành sản xuất</a:t>
            </a:r>
            <a:endParaRPr lang="en-US" sz="2200" dirty="0"/>
          </a:p>
        </p:txBody>
      </p:sp>
      <p:sp>
        <p:nvSpPr>
          <p:cNvPr id="6" name="Text 3"/>
          <p:cNvSpPr/>
          <p:nvPr/>
        </p:nvSpPr>
        <p:spPr>
          <a:xfrm>
            <a:off x="1020604" y="3210282"/>
            <a:ext cx="3211116"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Có dấu hiệu phục hồi nhờ bảo vệ sản xuất trong nước, nhưng cũng chịu áp lực chi phí đầu vào tăng.</a:t>
            </a:r>
            <a:endParaRPr lang="en-US" sz="1750" dirty="0"/>
          </a:p>
        </p:txBody>
      </p:sp>
      <p:sp>
        <p:nvSpPr>
          <p:cNvPr id="7" name="Shape 4"/>
          <p:cNvSpPr/>
          <p:nvPr/>
        </p:nvSpPr>
        <p:spPr>
          <a:xfrm>
            <a:off x="4685348" y="2493050"/>
            <a:ext cx="3664863" cy="2395657"/>
          </a:xfrm>
          <a:prstGeom prst="roundRect">
            <a:avLst>
              <a:gd name="adj" fmla="val 1420"/>
            </a:avLst>
          </a:prstGeom>
          <a:solidFill>
            <a:srgbClr val="484B51"/>
          </a:solidFill>
          <a:ln/>
        </p:spPr>
      </p:sp>
      <p:sp>
        <p:nvSpPr>
          <p:cNvPr id="8" name="Text 5"/>
          <p:cNvSpPr/>
          <p:nvPr/>
        </p:nvSpPr>
        <p:spPr>
          <a:xfrm>
            <a:off x="4912162" y="27198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Người tiêu dùng</a:t>
            </a:r>
            <a:endParaRPr lang="en-US" sz="2200" dirty="0"/>
          </a:p>
        </p:txBody>
      </p:sp>
      <p:sp>
        <p:nvSpPr>
          <p:cNvPr id="9" name="Text 6"/>
          <p:cNvSpPr/>
          <p:nvPr/>
        </p:nvSpPr>
        <p:spPr>
          <a:xfrm>
            <a:off x="4912162" y="3210282"/>
            <a:ext cx="3211235"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Giá hàng hóa nhập khẩu tăng dẫn đến chi phí sinh hoạt cao hơn, ảnh hưởng đến thu nhập thực tế.</a:t>
            </a:r>
            <a:endParaRPr lang="en-US" sz="1750" dirty="0"/>
          </a:p>
        </p:txBody>
      </p:sp>
      <p:sp>
        <p:nvSpPr>
          <p:cNvPr id="10" name="Shape 7"/>
          <p:cNvSpPr/>
          <p:nvPr/>
        </p:nvSpPr>
        <p:spPr>
          <a:xfrm>
            <a:off x="793790" y="5115520"/>
            <a:ext cx="7556421" cy="1669852"/>
          </a:xfrm>
          <a:prstGeom prst="roundRect">
            <a:avLst>
              <a:gd name="adj" fmla="val 2038"/>
            </a:avLst>
          </a:prstGeom>
          <a:solidFill>
            <a:srgbClr val="484B51"/>
          </a:solidFill>
          <a:ln/>
        </p:spPr>
      </p:sp>
      <p:sp>
        <p:nvSpPr>
          <p:cNvPr id="11" name="Text 8"/>
          <p:cNvSpPr/>
          <p:nvPr/>
        </p:nvSpPr>
        <p:spPr>
          <a:xfrm>
            <a:off x="1020604" y="53423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Thâm hụt thương mại</a:t>
            </a:r>
            <a:endParaRPr lang="en-US" sz="2200" dirty="0"/>
          </a:p>
        </p:txBody>
      </p:sp>
      <p:sp>
        <p:nvSpPr>
          <p:cNvPr id="12" name="Text 9"/>
          <p:cNvSpPr/>
          <p:nvPr/>
        </p:nvSpPr>
        <p:spPr>
          <a:xfrm>
            <a:off x="1020604" y="5832753"/>
            <a:ext cx="7102793"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Giảm nhẹ nhưng vẫn tồn tại do chuỗi cung ứng toàn cầu phức tạp và nhu cầu tiêu dùng cao.</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Tác động kinh tế đến Trung Quốc</a:t>
            </a:r>
            <a:endParaRPr lang="en-US" sz="4450" dirty="0"/>
          </a:p>
        </p:txBody>
      </p:sp>
      <p:sp>
        <p:nvSpPr>
          <p:cNvPr id="4" name="Shape 1"/>
          <p:cNvSpPr/>
          <p:nvPr/>
        </p:nvSpPr>
        <p:spPr>
          <a:xfrm>
            <a:off x="793790" y="2598896"/>
            <a:ext cx="510302" cy="510302"/>
          </a:xfrm>
          <a:prstGeom prst="roundRect">
            <a:avLst>
              <a:gd name="adj" fmla="val 6667"/>
            </a:avLst>
          </a:prstGeom>
          <a:solidFill>
            <a:srgbClr val="484B51"/>
          </a:solidFill>
          <a:ln/>
        </p:spPr>
      </p:sp>
      <p:sp>
        <p:nvSpPr>
          <p:cNvPr id="5" name="Text 2"/>
          <p:cNvSpPr/>
          <p:nvPr/>
        </p:nvSpPr>
        <p:spPr>
          <a:xfrm>
            <a:off x="1530906" y="2676763"/>
            <a:ext cx="2840236"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Sản xuất và xuất khẩu</a:t>
            </a:r>
            <a:endParaRPr lang="en-US" sz="2200" dirty="0"/>
          </a:p>
        </p:txBody>
      </p:sp>
      <p:sp>
        <p:nvSpPr>
          <p:cNvPr id="6" name="Text 3"/>
          <p:cNvSpPr/>
          <p:nvPr/>
        </p:nvSpPr>
        <p:spPr>
          <a:xfrm>
            <a:off x="1530906" y="3167182"/>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Giảm tốc độ tăng trưởng xuất khẩu sang Mỹ, buộc đa dạng hóa thị trường xuất khẩu.</a:t>
            </a:r>
            <a:endParaRPr lang="en-US" sz="1750" dirty="0"/>
          </a:p>
        </p:txBody>
      </p:sp>
      <p:sp>
        <p:nvSpPr>
          <p:cNvPr id="7" name="Shape 4"/>
          <p:cNvSpPr/>
          <p:nvPr/>
        </p:nvSpPr>
        <p:spPr>
          <a:xfrm>
            <a:off x="793790" y="4346615"/>
            <a:ext cx="510302" cy="510302"/>
          </a:xfrm>
          <a:prstGeom prst="roundRect">
            <a:avLst>
              <a:gd name="adj" fmla="val 6667"/>
            </a:avLst>
          </a:prstGeom>
          <a:solidFill>
            <a:srgbClr val="484B51"/>
          </a:solidFill>
          <a:ln/>
        </p:spPr>
      </p:sp>
      <p:sp>
        <p:nvSpPr>
          <p:cNvPr id="8" name="Text 5"/>
          <p:cNvSpPr/>
          <p:nvPr/>
        </p:nvSpPr>
        <p:spPr>
          <a:xfrm>
            <a:off x="1530906" y="442448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Đầu tư nước ngoài</a:t>
            </a:r>
            <a:endParaRPr lang="en-US" sz="2200" dirty="0"/>
          </a:p>
        </p:txBody>
      </p:sp>
      <p:sp>
        <p:nvSpPr>
          <p:cNvPr id="9" name="Text 6"/>
          <p:cNvSpPr/>
          <p:nvPr/>
        </p:nvSpPr>
        <p:spPr>
          <a:xfrm>
            <a:off x="1530906" y="4914900"/>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Giảm đầu tư trực tiếp nước ngoài và tăng cường phát triển công nghệ nội địa.</a:t>
            </a:r>
            <a:endParaRPr lang="en-US" sz="1750" dirty="0"/>
          </a:p>
        </p:txBody>
      </p:sp>
      <p:sp>
        <p:nvSpPr>
          <p:cNvPr id="10" name="Shape 7"/>
          <p:cNvSpPr/>
          <p:nvPr/>
        </p:nvSpPr>
        <p:spPr>
          <a:xfrm>
            <a:off x="793790" y="6094333"/>
            <a:ext cx="510302" cy="510302"/>
          </a:xfrm>
          <a:prstGeom prst="roundRect">
            <a:avLst>
              <a:gd name="adj" fmla="val 6667"/>
            </a:avLst>
          </a:prstGeom>
          <a:solidFill>
            <a:srgbClr val="484B51"/>
          </a:solidFill>
          <a:ln/>
        </p:spPr>
      </p:sp>
      <p:sp>
        <p:nvSpPr>
          <p:cNvPr id="11" name="Text 8"/>
          <p:cNvSpPr/>
          <p:nvPr/>
        </p:nvSpPr>
        <p:spPr>
          <a:xfrm>
            <a:off x="1530906" y="617220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Chính sách kinh tế</a:t>
            </a:r>
            <a:endParaRPr lang="en-US" sz="2200" dirty="0"/>
          </a:p>
        </p:txBody>
      </p:sp>
      <p:sp>
        <p:nvSpPr>
          <p:cNvPr id="12" name="Text 9"/>
          <p:cNvSpPr/>
          <p:nvPr/>
        </p:nvSpPr>
        <p:spPr>
          <a:xfrm>
            <a:off x="1530906" y="6662618"/>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Thúc đẩy sản xuất trong nước và tự lực kinh tế, giảm phụ thuộc vào công nghệ Mỹ.</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539960"/>
            <a:ext cx="10118884"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Tác động chính trị và chiến lược dài hạn</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Mỹ</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Tăng cường liên minh với các nước như EU, Nhật Bản để tạo áp lực đồng minh lên Trung Quốc. Đặt trọng tâm vào cải tổ chuỗi cung ứng nội địa.</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Trung Quốc</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Phát triển chiến lược tự cường và tăng cường ảnh hưởng địa chính trị thông qua sáng kiến Vành đai Con đường và hợp tác với các nền kinh tế mới nổi.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9956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Những rủi ro và cơ hội cho các nhà đầu tư</a:t>
            </a:r>
            <a:endParaRPr lang="en-US" sz="4450" dirty="0"/>
          </a:p>
        </p:txBody>
      </p:sp>
      <p:pic>
        <p:nvPicPr>
          <p:cNvPr id="4" name="Image 1" descr="preencoded.png">    </p:cNvPr>
          <p:cNvPicPr>
            <a:picLocks noChangeAspect="1"/>
          </p:cNvPicPr>
          <p:nvPr/>
        </p:nvPicPr>
        <p:blipFill>
          <a:blip r:embed="rId2"/>
          <a:stretch>
            <a:fillRect/>
          </a:stretch>
        </p:blipFill>
        <p:spPr>
          <a:xfrm>
            <a:off x="793790" y="3057287"/>
            <a:ext cx="566976" cy="566976"/>
          </a:xfrm>
          <a:prstGeom prst="rect">
            <a:avLst/>
          </a:prstGeom>
        </p:spPr>
      </p:pic>
      <p:sp>
        <p:nvSpPr>
          <p:cNvPr id="5" name="Text 1"/>
          <p:cNvSpPr/>
          <p:nvPr/>
        </p:nvSpPr>
        <p:spPr>
          <a:xfrm>
            <a:off x="793790" y="3907750"/>
            <a:ext cx="232981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Rủi ro thị trường</a:t>
            </a:r>
            <a:endParaRPr lang="en-US" sz="2200" dirty="0"/>
          </a:p>
        </p:txBody>
      </p:sp>
      <p:sp>
        <p:nvSpPr>
          <p:cNvPr id="6" name="Text 2"/>
          <p:cNvSpPr/>
          <p:nvPr/>
        </p:nvSpPr>
        <p:spPr>
          <a:xfrm>
            <a:off x="793790" y="4398169"/>
            <a:ext cx="2329815"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Biến động lớn gây khó khăn trong dự báo và lập kế hoạch đầu tư dài hạn.</a:t>
            </a:r>
            <a:endParaRPr lang="en-US" sz="1750" dirty="0"/>
          </a:p>
        </p:txBody>
      </p:sp>
      <p:pic>
        <p:nvPicPr>
          <p:cNvPr id="7" name="Image 2" descr="preencoded.png">    </p:cNvPr>
          <p:cNvPicPr>
            <a:picLocks noChangeAspect="1"/>
          </p:cNvPicPr>
          <p:nvPr/>
        </p:nvPicPr>
        <p:blipFill>
          <a:blip r:embed="rId3"/>
          <a:stretch>
            <a:fillRect/>
          </a:stretch>
        </p:blipFill>
        <p:spPr>
          <a:xfrm>
            <a:off x="3407093" y="3057287"/>
            <a:ext cx="566976" cy="566976"/>
          </a:xfrm>
          <a:prstGeom prst="rect">
            <a:avLst/>
          </a:prstGeom>
        </p:spPr>
      </p:pic>
      <p:sp>
        <p:nvSpPr>
          <p:cNvPr id="8" name="Text 3"/>
          <p:cNvSpPr/>
          <p:nvPr/>
        </p:nvSpPr>
        <p:spPr>
          <a:xfrm>
            <a:off x="3407093" y="3907750"/>
            <a:ext cx="232981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Cơ hội đầu tư</a:t>
            </a:r>
            <a:endParaRPr lang="en-US" sz="2200" dirty="0"/>
          </a:p>
        </p:txBody>
      </p:sp>
      <p:sp>
        <p:nvSpPr>
          <p:cNvPr id="9" name="Text 4"/>
          <p:cNvSpPr/>
          <p:nvPr/>
        </p:nvSpPr>
        <p:spPr>
          <a:xfrm>
            <a:off x="3407093" y="4398169"/>
            <a:ext cx="2329815" cy="1814513"/>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Phát triển ngành công nghệ nội địa Mỹ và Trung Quốc tạo các lĩnh vực đầu tư mới đầy tiềm năng.</a:t>
            </a:r>
            <a:endParaRPr lang="en-US" sz="1750" dirty="0"/>
          </a:p>
        </p:txBody>
      </p:sp>
      <p:pic>
        <p:nvPicPr>
          <p:cNvPr id="10" name="Image 3" descr="preencoded.png">    </p:cNvPr>
          <p:cNvPicPr>
            <a:picLocks noChangeAspect="1"/>
          </p:cNvPicPr>
          <p:nvPr/>
        </p:nvPicPr>
        <p:blipFill>
          <a:blip r:embed="rId4"/>
          <a:stretch>
            <a:fillRect/>
          </a:stretch>
        </p:blipFill>
        <p:spPr>
          <a:xfrm>
            <a:off x="6020395" y="3057287"/>
            <a:ext cx="566976" cy="566976"/>
          </a:xfrm>
          <a:prstGeom prst="rect">
            <a:avLst/>
          </a:prstGeom>
        </p:spPr>
      </p:pic>
      <p:sp>
        <p:nvSpPr>
          <p:cNvPr id="11" name="Text 5"/>
          <p:cNvSpPr/>
          <p:nvPr/>
        </p:nvSpPr>
        <p:spPr>
          <a:xfrm>
            <a:off x="6020395" y="3907750"/>
            <a:ext cx="2329815" cy="708660"/>
          </a:xfrm>
          <a:prstGeom prst="rect">
            <a:avLst/>
          </a:prstGeom>
          <a:noFill/>
          <a:ln/>
        </p:spPr>
        <p:txBody>
          <a:bodyPr wrap="squar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Đa dạng hóa thị trường</a:t>
            </a:r>
            <a:endParaRPr lang="en-US" sz="2200" dirty="0"/>
          </a:p>
        </p:txBody>
      </p:sp>
      <p:sp>
        <p:nvSpPr>
          <p:cNvPr id="12" name="Text 6"/>
          <p:cNvSpPr/>
          <p:nvPr/>
        </p:nvSpPr>
        <p:spPr>
          <a:xfrm>
            <a:off x="6020395" y="4752499"/>
            <a:ext cx="2329815" cy="217741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Thúc đẩy nhà đầu tư hướng tới thị trường mới nổi và các nền kinh tế khác tránh phụ thuộc quá nhiều vào Mỹ-Trung.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algn="l" indent="0" marL="0">
              <a:lnSpc>
                <a:spcPts val="5400"/>
              </a:lnSpc>
              <a:buNone/>
            </a:pPr>
            <a:r>
              <a:rPr lang="en-US" sz="4300" dirty="0">
                <a:solidFill>
                  <a:srgbClr val="F3F3F2"/>
                </a:solidFill>
                <a:latin typeface="IBM Plex Sans Medium" pitchFamily="34" charset="0"/>
                <a:ea typeface="IBM Plex Sans Medium" pitchFamily="34" charset="-122"/>
                <a:cs typeface="IBM Plex Sans Medium" pitchFamily="34" charset="-120"/>
              </a:rPr>
              <a:t>Kết luận và triển vọng tương lai</a:t>
            </a:r>
            <a:endParaRPr lang="en-US" sz="4300" dirty="0"/>
          </a:p>
        </p:txBody>
      </p:sp>
      <p:sp>
        <p:nvSpPr>
          <p:cNvPr id="4" name="Shape 1"/>
          <p:cNvSpPr/>
          <p:nvPr/>
        </p:nvSpPr>
        <p:spPr>
          <a:xfrm>
            <a:off x="771644" y="2314932"/>
            <a:ext cx="220385" cy="1623060"/>
          </a:xfrm>
          <a:prstGeom prst="roundRect">
            <a:avLst>
              <a:gd name="adj" fmla="val 15008"/>
            </a:avLst>
          </a:prstGeom>
          <a:solidFill>
            <a:srgbClr val="484B51"/>
          </a:solidFill>
          <a:ln/>
        </p:spPr>
      </p:sp>
      <p:sp>
        <p:nvSpPr>
          <p:cNvPr id="5" name="Text 2"/>
          <p:cNvSpPr/>
          <p:nvPr/>
        </p:nvSpPr>
        <p:spPr>
          <a:xfrm>
            <a:off x="1212413" y="2535317"/>
            <a:ext cx="3346728" cy="344448"/>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Giảm leo thang căng thẳng</a:t>
            </a:r>
            <a:endParaRPr lang="en-US" sz="2150" dirty="0"/>
          </a:p>
        </p:txBody>
      </p:sp>
      <p:sp>
        <p:nvSpPr>
          <p:cNvPr id="6" name="Text 3"/>
          <p:cNvSpPr/>
          <p:nvPr/>
        </p:nvSpPr>
        <p:spPr>
          <a:xfrm>
            <a:off x="1212413" y="3012043"/>
            <a:ext cx="7159943" cy="705564"/>
          </a:xfrm>
          <a:prstGeom prst="rect">
            <a:avLst/>
          </a:prstGeom>
          <a:noFill/>
          <a:ln/>
        </p:spPr>
        <p:txBody>
          <a:bodyPr wrap="square" lIns="0" tIns="0" rIns="0" bIns="0" rtlCol="0" anchor="t"/>
          <a:lstStyle/>
          <a:p>
            <a:pPr algn="l" indent="0" marL="0">
              <a:lnSpc>
                <a:spcPts val="2750"/>
              </a:lnSpc>
              <a:buNone/>
            </a:pPr>
            <a:r>
              <a:rPr lang="en-US" sz="1700" dirty="0">
                <a:solidFill>
                  <a:srgbClr val="D4D4D1"/>
                </a:solidFill>
                <a:latin typeface="Roboto" pitchFamily="34" charset="0"/>
                <a:ea typeface="Roboto" pitchFamily="34" charset="-122"/>
                <a:cs typeface="Roboto" pitchFamily="34" charset="-120"/>
              </a:rPr>
              <a:t>Đàm phán tiếp tục có thể giúp thiết lập các thỏa thuận thương mại mới phù hợp lợi ích cả hai bên.</a:t>
            </a:r>
            <a:endParaRPr lang="en-US" sz="1700" dirty="0"/>
          </a:p>
        </p:txBody>
      </p:sp>
      <p:sp>
        <p:nvSpPr>
          <p:cNvPr id="7" name="Shape 4"/>
          <p:cNvSpPr/>
          <p:nvPr/>
        </p:nvSpPr>
        <p:spPr>
          <a:xfrm>
            <a:off x="1102281" y="4158377"/>
            <a:ext cx="220385" cy="1623060"/>
          </a:xfrm>
          <a:prstGeom prst="roundRect">
            <a:avLst>
              <a:gd name="adj" fmla="val 15008"/>
            </a:avLst>
          </a:prstGeom>
          <a:solidFill>
            <a:srgbClr val="484B51"/>
          </a:solidFill>
          <a:ln/>
        </p:spPr>
      </p:sp>
      <p:sp>
        <p:nvSpPr>
          <p:cNvPr id="8" name="Text 5"/>
          <p:cNvSpPr/>
          <p:nvPr/>
        </p:nvSpPr>
        <p:spPr>
          <a:xfrm>
            <a:off x="1543050" y="4378762"/>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Thích nghi chiến lược</a:t>
            </a:r>
            <a:endParaRPr lang="en-US" sz="2150" dirty="0"/>
          </a:p>
        </p:txBody>
      </p:sp>
      <p:sp>
        <p:nvSpPr>
          <p:cNvPr id="9" name="Text 6"/>
          <p:cNvSpPr/>
          <p:nvPr/>
        </p:nvSpPr>
        <p:spPr>
          <a:xfrm>
            <a:off x="1543050" y="4855488"/>
            <a:ext cx="6829306" cy="705564"/>
          </a:xfrm>
          <a:prstGeom prst="rect">
            <a:avLst/>
          </a:prstGeom>
          <a:noFill/>
          <a:ln/>
        </p:spPr>
        <p:txBody>
          <a:bodyPr wrap="square" lIns="0" tIns="0" rIns="0" bIns="0" rtlCol="0" anchor="t"/>
          <a:lstStyle/>
          <a:p>
            <a:pPr algn="l" indent="0" marL="0">
              <a:lnSpc>
                <a:spcPts val="2750"/>
              </a:lnSpc>
              <a:buNone/>
            </a:pPr>
            <a:r>
              <a:rPr lang="en-US" sz="1700" dirty="0">
                <a:solidFill>
                  <a:srgbClr val="D4D4D1"/>
                </a:solidFill>
                <a:latin typeface="Roboto" pitchFamily="34" charset="0"/>
                <a:ea typeface="Roboto" pitchFamily="34" charset="-122"/>
                <a:cs typeface="Roboto" pitchFamily="34" charset="-120"/>
              </a:rPr>
              <a:t>Doanh nghiệp và chính phủ cần linh hoạt đổi mới để ứng phó với môi trường thương mại quốc tế biến đổi.</a:t>
            </a:r>
            <a:endParaRPr lang="en-US" sz="1700" dirty="0"/>
          </a:p>
        </p:txBody>
      </p:sp>
      <p:sp>
        <p:nvSpPr>
          <p:cNvPr id="10" name="Shape 7"/>
          <p:cNvSpPr/>
          <p:nvPr/>
        </p:nvSpPr>
        <p:spPr>
          <a:xfrm>
            <a:off x="1433036" y="6001822"/>
            <a:ext cx="220385" cy="1623060"/>
          </a:xfrm>
          <a:prstGeom prst="roundRect">
            <a:avLst>
              <a:gd name="adj" fmla="val 15008"/>
            </a:avLst>
          </a:prstGeom>
          <a:solidFill>
            <a:srgbClr val="484B51"/>
          </a:solidFill>
          <a:ln/>
        </p:spPr>
      </p:sp>
      <p:sp>
        <p:nvSpPr>
          <p:cNvPr id="11" name="Text 8"/>
          <p:cNvSpPr/>
          <p:nvPr/>
        </p:nvSpPr>
        <p:spPr>
          <a:xfrm>
            <a:off x="1873806" y="6222206"/>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D4D4D1"/>
                </a:solidFill>
                <a:latin typeface="IBM Plex Sans Medium" pitchFamily="34" charset="0"/>
                <a:ea typeface="IBM Plex Sans Medium" pitchFamily="34" charset="-122"/>
                <a:cs typeface="IBM Plex Sans Medium" pitchFamily="34" charset="-120"/>
              </a:rPr>
              <a:t>Quan sát chặt chẽ</a:t>
            </a:r>
            <a:endParaRPr lang="en-US" sz="2150" dirty="0"/>
          </a:p>
        </p:txBody>
      </p:sp>
      <p:sp>
        <p:nvSpPr>
          <p:cNvPr id="12" name="Text 9"/>
          <p:cNvSpPr/>
          <p:nvPr/>
        </p:nvSpPr>
        <p:spPr>
          <a:xfrm>
            <a:off x="1873806" y="6698933"/>
            <a:ext cx="6498550" cy="705564"/>
          </a:xfrm>
          <a:prstGeom prst="rect">
            <a:avLst/>
          </a:prstGeom>
          <a:noFill/>
          <a:ln/>
        </p:spPr>
        <p:txBody>
          <a:bodyPr wrap="square" lIns="0" tIns="0" rIns="0" bIns="0" rtlCol="0" anchor="t"/>
          <a:lstStyle/>
          <a:p>
            <a:pPr algn="l" indent="0" marL="0">
              <a:lnSpc>
                <a:spcPts val="2750"/>
              </a:lnSpc>
              <a:buNone/>
            </a:pPr>
            <a:r>
              <a:rPr lang="en-US" sz="1700" dirty="0">
                <a:solidFill>
                  <a:srgbClr val="D4D4D1"/>
                </a:solidFill>
                <a:latin typeface="Roboto" pitchFamily="34" charset="0"/>
                <a:ea typeface="Roboto" pitchFamily="34" charset="-122"/>
                <a:cs typeface="Roboto" pitchFamily="34" charset="-120"/>
              </a:rPr>
              <a:t>Nhà đầu tư cần theo dõi sát sao các chính sách, thông tin hoạch định nhằm tối ưu hóa chiến lược kinh doanh.</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2025-09-30T16:50:52Z</dcterms:created>
  <dcterms:modified xsi:type="dcterms:W3CDTF">2025-09-30T16:50:52Z</dcterms:modified>
</cp:coreProperties>
</file>